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80" r:id="rId4"/>
    <p:sldId id="258" r:id="rId5"/>
    <p:sldId id="259" r:id="rId6"/>
    <p:sldId id="260" r:id="rId7"/>
    <p:sldId id="277" r:id="rId8"/>
    <p:sldId id="272" r:id="rId9"/>
    <p:sldId id="269" r:id="rId10"/>
    <p:sldId id="261" r:id="rId11"/>
    <p:sldId id="270" r:id="rId12"/>
    <p:sldId id="271" r:id="rId13"/>
    <p:sldId id="278" r:id="rId14"/>
    <p:sldId id="279" r:id="rId15"/>
    <p:sldId id="266" r:id="rId16"/>
    <p:sldId id="273" r:id="rId17"/>
    <p:sldId id="274" r:id="rId18"/>
    <p:sldId id="275" r:id="rId19"/>
    <p:sldId id="336" r:id="rId20"/>
    <p:sldId id="268" r:id="rId21"/>
    <p:sldId id="262" r:id="rId22"/>
    <p:sldId id="263" r:id="rId23"/>
    <p:sldId id="264" r:id="rId24"/>
    <p:sldId id="265" r:id="rId25"/>
    <p:sldId id="281" r:id="rId26"/>
    <p:sldId id="282" r:id="rId27"/>
    <p:sldId id="337" r:id="rId28"/>
    <p:sldId id="338" r:id="rId29"/>
    <p:sldId id="339" r:id="rId30"/>
    <p:sldId id="340" r:id="rId31"/>
    <p:sldId id="341" r:id="rId32"/>
    <p:sldId id="342" r:id="rId33"/>
    <p:sldId id="344" r:id="rId34"/>
    <p:sldId id="283" r:id="rId35"/>
    <p:sldId id="306" r:id="rId36"/>
    <p:sldId id="308" r:id="rId37"/>
    <p:sldId id="310" r:id="rId38"/>
    <p:sldId id="311" r:id="rId39"/>
    <p:sldId id="343" r:id="rId40"/>
    <p:sldId id="345" r:id="rId41"/>
    <p:sldId id="335" r:id="rId42"/>
  </p:sldIdLst>
  <p:sldSz cx="12192000" cy="6858000"/>
  <p:notesSz cx="6858000" cy="9144000"/>
  <p:defaultTextStyle>
    <a:defPPr>
      <a:defRPr lang="en-A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6"/>
  </p:normalViewPr>
  <p:slideViewPr>
    <p:cSldViewPr snapToGrid="0">
      <p:cViewPr varScale="1">
        <p:scale>
          <a:sx n="88" d="100"/>
          <a:sy n="88" d="100"/>
        </p:scale>
        <p:origin x="18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AA902-8B9D-A949-8674-72295669272B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B56D0-8144-ED49-9CEE-A9C6E9A01B1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72975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B56D0-8144-ED49-9CEE-A9C6E9A01B1A}" type="slidenum">
              <a:rPr lang="en-AZ" smtClean="0"/>
              <a:t>5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63627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62DC-F0D0-5477-3E19-FAD4ED29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996A9-8E1D-0890-3ED6-A3171F4DB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C30CD-F857-50A7-E2C3-767B3306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0A450-6387-E046-49E6-A85ECB4E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D0B3-8664-9908-89A1-4A4B8695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403112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BA310-2779-E68E-E6CD-23155DCBF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77336-30C7-547F-4128-8C56577A0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BF66A-CF11-4E2B-EEF9-A4D25227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4F354-DA7E-2409-EFEB-9F1FE26D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DDE7D-BB5F-C713-8043-CC3A406F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94067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7378A-5ECC-E12C-AC8B-A9E4A0B241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8B330-18E8-0DAF-F52C-549ED20DD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D2634-34FD-DDB2-632B-208CE20D2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5E469-1728-5001-DE2D-DE31D638E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1296C-87AE-EFF2-BAA2-A460361B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75923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4B84-2E55-49E0-3C4F-8A0AFC14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8E4F1-0E97-EDD1-20EE-A47432C5F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5C68-8395-DFC9-887E-291BD415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DFEB3-C765-7AF8-C86A-1C04D4D0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C00F0-0179-6BE3-DCDC-49277982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15580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34E2-28BD-BADD-7230-9463A305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A491F-51A3-B3B6-5F40-F33AB4CEA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79306-C32E-52F9-8598-0128365AF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5B471-EED2-3243-3D93-A71490DA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BF0D4-BE77-6D31-D0C2-99616B82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921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6526-10B2-A02E-D20E-AC9B9D7F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EDF30-3B21-8713-B15A-6CBD4F8C9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0C664-D39F-9475-69CB-48714C816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7063B-000A-9DBB-6F87-1434F05E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0E6C8-6DDD-C9E3-903C-0279A2B2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15D99-FF18-0FC1-48A2-8F242B9A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52302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FBBC-550A-8A91-6C64-17D6DB8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B99EE-3D0B-ECCF-E237-9C040AD96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6EBB6-D451-E2B1-370A-219C05F16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3E6ACA-E503-AF6B-2335-41ED35738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836AF4-BBDB-82E6-19C9-F358239C7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06FEE-7612-773F-8CE2-CFE2ACD9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5E85D-B513-C41D-71BD-D0305DB06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9A24F-4CA5-CB54-11A4-23C3AC89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32536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A3A7-2087-D8D7-E3D6-9D925903A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89DF2-2736-F263-E821-3207D1DE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E1D56-F18B-3FCF-F3B6-08853C08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FFE26-A03A-801B-D0BC-9438DA3E7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83340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80AC0-1641-871B-F01E-2FA08B7A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5BB73-8DA3-631F-6162-23D0D9F02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950B7-7027-3190-4061-CCB6B461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61023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1890-9DE2-5ECC-9F0F-09715A63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BDBF-0199-05AF-54EB-09B80B9D3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557F1-9EAB-0174-7972-8909B289A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B49FB-C5D1-AC5E-5BDB-A3142E87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5F47A-432F-67DC-FA1C-9FB700FF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6718D-C55F-9D16-C199-A964D362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418821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96883-F75A-634D-0F2C-D1BCA291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9F5C58-F43B-CDB2-941E-FB898B0E47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99607-3F16-4AB0-3013-D91898089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C1766-57E0-0E2A-52F0-D0A2B4270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6AD43-7C05-42D6-EA94-DFE589CB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A19C1-F873-4C87-275F-A2CD44825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287144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0E673B-8500-71A6-16F6-F9B2C2D8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1CD8E-8402-B0AF-DC8E-4CFD13E1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5B0F9-4F87-5744-0966-36541BB53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8099E-B306-7540-9A8E-47F480D9C373}" type="datetimeFigureOut">
              <a:rPr lang="en-AZ" smtClean="0"/>
              <a:t>24.09.22</a:t>
            </a:fld>
            <a:endParaRPr lang="en-A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DC1D3-48FF-C264-E136-563E597BD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808E8-ADEE-9A69-C625-7F18B8B81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E7F4A-2D9C-154C-B69D-053BC61825FA}" type="slidenum">
              <a:rPr lang="en-AZ" smtClean="0"/>
              <a:t>‹#›</a:t>
            </a:fld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47751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152ED-5EE7-8498-2B6E-5F7BB266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836F49-2DE5-C239-1A61-574D59DDFDB4}"/>
              </a:ext>
            </a:extLst>
          </p:cNvPr>
          <p:cNvSpPr/>
          <p:nvPr/>
        </p:nvSpPr>
        <p:spPr>
          <a:xfrm>
            <a:off x="2351315" y="1117600"/>
            <a:ext cx="10020300" cy="3585029"/>
          </a:xfrm>
          <a:prstGeom prst="roundRect">
            <a:avLst>
              <a:gd name="adj" fmla="val 4251"/>
            </a:avLst>
          </a:prstGeom>
          <a:solidFill>
            <a:srgbClr val="7030A0">
              <a:alpha val="8538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Z" sz="1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F35CE-140A-A115-6A27-0CE5602F4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4075"/>
            <a:ext cx="10020300" cy="2671763"/>
          </a:xfrm>
        </p:spPr>
        <p:txBody>
          <a:bodyPr>
            <a:normAutofit/>
          </a:bodyPr>
          <a:lstStyle/>
          <a:p>
            <a:pPr algn="r"/>
            <a:r>
              <a:rPr lang="en-AZ" sz="6600" b="1" dirty="0">
                <a:solidFill>
                  <a:schemeClr val="bg1"/>
                </a:solidFill>
              </a:rPr>
              <a:t>Qulaqcıqların fibrilyasiyası zamanı sürət kontrolu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713B8-BA41-2542-B33C-2856E1FA3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150" y="3552032"/>
            <a:ext cx="9144000" cy="1655762"/>
          </a:xfrm>
        </p:spPr>
        <p:txBody>
          <a:bodyPr>
            <a:normAutofit/>
          </a:bodyPr>
          <a:lstStyle/>
          <a:p>
            <a:r>
              <a:rPr lang="en-AZ" sz="4400" dirty="0"/>
              <a:t>Dr. Karimli Emin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D19554-CE90-4754-8C75-AAF1315CD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77557"/>
            <a:ext cx="12192000" cy="158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0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09C4A9-2237-984E-F58D-6405C1B5D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35" b="3674"/>
          <a:stretch/>
        </p:blipFill>
        <p:spPr>
          <a:xfrm>
            <a:off x="4833256" y="1562100"/>
            <a:ext cx="7358744" cy="5183281"/>
          </a:xfr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Bəs ÜÇ xəstələrində necə?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DE446-DCA7-4731-32A8-E6189E2918B3}"/>
              </a:ext>
            </a:extLst>
          </p:cNvPr>
          <p:cNvSpPr txBox="1"/>
          <p:nvPr/>
        </p:nvSpPr>
        <p:spPr>
          <a:xfrm>
            <a:off x="0" y="2759075"/>
            <a:ext cx="487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Z" sz="3200" dirty="0"/>
              <a:t>Eyni cardiac ourput əldə etmək üçün QF zamanı nəbz SR nisbətdə </a:t>
            </a:r>
            <a:r>
              <a:rPr lang="en-AZ" sz="4000" dirty="0">
                <a:solidFill>
                  <a:srgbClr val="C00000"/>
                </a:solidFill>
              </a:rPr>
              <a:t>∼30% </a:t>
            </a:r>
            <a:r>
              <a:rPr lang="en-AZ" sz="3200" dirty="0"/>
              <a:t>daha yüksək olmalıdır. 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4AFD4403-E8F7-14F5-1C74-AF2EE29648E7}"/>
              </a:ext>
            </a:extLst>
          </p:cNvPr>
          <p:cNvSpPr/>
          <p:nvPr/>
        </p:nvSpPr>
        <p:spPr>
          <a:xfrm>
            <a:off x="8911771" y="5123543"/>
            <a:ext cx="159658" cy="362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Z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DEFC8B7-9D52-0BF8-856C-69D31CFF042E}"/>
              </a:ext>
            </a:extLst>
          </p:cNvPr>
          <p:cNvSpPr/>
          <p:nvPr/>
        </p:nvSpPr>
        <p:spPr>
          <a:xfrm>
            <a:off x="10392227" y="5130800"/>
            <a:ext cx="159658" cy="362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421641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71458B-66F1-AAFA-0129-7BDE494E0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0500" y="0"/>
            <a:ext cx="6731000" cy="22948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BE603-4A58-16A7-E40D-B4174BB2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362733"/>
            <a:ext cx="7226300" cy="4400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ED90A-61D1-6436-4436-72C3C38BA53F}"/>
              </a:ext>
            </a:extLst>
          </p:cNvPr>
          <p:cNvSpPr txBox="1"/>
          <p:nvPr/>
        </p:nvSpPr>
        <p:spPr>
          <a:xfrm>
            <a:off x="325290" y="3901469"/>
            <a:ext cx="41451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Z" sz="4000" dirty="0">
                <a:solidFill>
                  <a:srgbClr val="002060"/>
                </a:solidFill>
              </a:rPr>
              <a:t>Bütün səbəblərdən</a:t>
            </a:r>
          </a:p>
          <a:p>
            <a:pPr algn="ctr"/>
            <a:r>
              <a:rPr lang="en-AZ" sz="4000" dirty="0">
                <a:solidFill>
                  <a:srgbClr val="002060"/>
                </a:solidFill>
              </a:rPr>
              <a:t> ölüm</a:t>
            </a:r>
          </a:p>
        </p:txBody>
      </p:sp>
    </p:spTree>
    <p:extLst>
      <p:ext uri="{BB962C8B-B14F-4D97-AF65-F5344CB8AC3E}">
        <p14:creationId xmlns:p14="http://schemas.microsoft.com/office/powerpoint/2010/main" val="2019101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Atım fraksiyası &lt;50% olanlarda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0A1BB-A546-5D5B-A5A0-9D2059284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802"/>
            <a:ext cx="12192000" cy="288319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AA4F30-4094-A0DE-0840-171C8004AD83}"/>
              </a:ext>
            </a:extLst>
          </p:cNvPr>
          <p:cNvSpPr/>
          <p:nvPr/>
        </p:nvSpPr>
        <p:spPr>
          <a:xfrm>
            <a:off x="6870700" y="3670300"/>
            <a:ext cx="2819400" cy="2921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54714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FF64-5927-D202-35CA-DD891F68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230906-3761-B655-056D-4D0829CC2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00" y="3051174"/>
            <a:ext cx="4797062" cy="1790701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A44B95A-C523-9DF0-AF01-BF79BF9E7D14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Qorunmuş atım fraksiyalı ÜÇ və AF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DFFD7-FAE6-15C1-78BC-58D305FE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851" y="1797052"/>
            <a:ext cx="6560149" cy="475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230906-3761-B655-056D-4D0829CC2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7469" y="132555"/>
            <a:ext cx="4797062" cy="179070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AFA40-1A22-8ABC-4CD5-1957E2AF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"/>
          <a:stretch/>
        </p:blipFill>
        <p:spPr>
          <a:xfrm>
            <a:off x="0" y="2108201"/>
            <a:ext cx="6096000" cy="382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519A5-7299-4C13-4D3B-4866E9832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79"/>
          <a:stretch/>
        </p:blipFill>
        <p:spPr>
          <a:xfrm>
            <a:off x="6096000" y="2108201"/>
            <a:ext cx="6096000" cy="37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5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DAC05-11C4-96FE-C6E9-13D97FCC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BEFB09-26CB-C098-2AC3-56261F318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928" y="1666308"/>
            <a:ext cx="8810143" cy="5191692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B1A3BFC-EDCC-DBB6-A528-E02A6E65FE31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Bəs CRT-li xəstələrdə necə?</a:t>
            </a:r>
          </a:p>
        </p:txBody>
      </p:sp>
    </p:spTree>
    <p:extLst>
      <p:ext uri="{BB962C8B-B14F-4D97-AF65-F5344CB8AC3E}">
        <p14:creationId xmlns:p14="http://schemas.microsoft.com/office/powerpoint/2010/main" val="121619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Kimlərə ciddi nəbz kontrolu?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8501ED-91C2-5C12-E0CA-5A02BEDF6B87}"/>
              </a:ext>
            </a:extLst>
          </p:cNvPr>
          <p:cNvSpPr txBox="1">
            <a:spLocks/>
          </p:cNvSpPr>
          <p:nvPr/>
        </p:nvSpPr>
        <p:spPr>
          <a:xfrm>
            <a:off x="2875643" y="1825625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Z" sz="4400" dirty="0"/>
              <a:t>Simptomatik xəstələrdə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AF bağımlı KMP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ÜÇ progressiv pisləşməsi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Biventrikulyar (CRT) pacingli</a:t>
            </a:r>
          </a:p>
        </p:txBody>
      </p:sp>
    </p:spTree>
    <p:extLst>
      <p:ext uri="{BB962C8B-B14F-4D97-AF65-F5344CB8AC3E}">
        <p14:creationId xmlns:p14="http://schemas.microsoft.com/office/powerpoint/2010/main" val="9668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002C-A3A8-3A4B-D59C-0A363E73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1371-5154-5CB5-8EDF-865BA13A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45 yaş kişi xəstə</a:t>
            </a:r>
          </a:p>
          <a:p>
            <a:r>
              <a:rPr lang="en-AZ" dirty="0">
                <a:solidFill>
                  <a:srgbClr val="C00000"/>
                </a:solidFill>
              </a:rPr>
              <a:t>İşemik KMP</a:t>
            </a:r>
            <a:r>
              <a:rPr lang="en-AZ" dirty="0"/>
              <a:t>, LVEF=30%, NYHA sinif I-II</a:t>
            </a:r>
          </a:p>
          <a:p>
            <a:r>
              <a:rPr lang="en-AZ" dirty="0"/>
              <a:t>2 il </a:t>
            </a:r>
            <a:r>
              <a:rPr lang="en-AZ"/>
              <a:t>əvvəl ikincili </a:t>
            </a:r>
            <a:r>
              <a:rPr lang="en-AZ" dirty="0"/>
              <a:t>qoruma məqsədli </a:t>
            </a:r>
            <a:r>
              <a:rPr lang="en-AZ" dirty="0">
                <a:solidFill>
                  <a:srgbClr val="C00000"/>
                </a:solidFill>
              </a:rPr>
              <a:t>VR İCD </a:t>
            </a:r>
            <a:r>
              <a:rPr lang="en-AZ" dirty="0"/>
              <a:t>implantasiyası. Dokumentə VT sürəti 160v/d</a:t>
            </a:r>
          </a:p>
          <a:p>
            <a:r>
              <a:rPr lang="en-AZ" dirty="0"/>
              <a:t>Optimal medikal müalicə alır.</a:t>
            </a:r>
          </a:p>
          <a:p>
            <a:r>
              <a:rPr lang="en-AZ" dirty="0">
                <a:solidFill>
                  <a:srgbClr val="C00000"/>
                </a:solidFill>
              </a:rPr>
              <a:t>Permanent AF </a:t>
            </a:r>
          </a:p>
          <a:p>
            <a:endParaRPr lang="en-AZ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AZ" dirty="0"/>
              <a:t>Qəbul edilən dərmanlar: Spironolakton 50mg, Sacubitril/Valsartan 49/51. Forziga 10mg, Metoprolol 50mqx2, digoxin 0.25.</a:t>
            </a:r>
          </a:p>
          <a:p>
            <a:pPr marL="0" indent="0">
              <a:buNone/>
            </a:pPr>
            <a:endParaRPr lang="en-AZ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71323A-E2DF-7053-875D-81FD673D8010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Klinik hal</a:t>
            </a:r>
          </a:p>
        </p:txBody>
      </p:sp>
    </p:spTree>
    <p:extLst>
      <p:ext uri="{BB962C8B-B14F-4D97-AF65-F5344CB8AC3E}">
        <p14:creationId xmlns:p14="http://schemas.microsoft.com/office/powerpoint/2010/main" val="2006826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002C-A3A8-3A4B-D59C-0A363E73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1371-5154-5CB5-8EDF-865BA13A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Z" dirty="0"/>
              <a:t>Pasient bizə İCD şoklaması ilə müraciət edir.</a:t>
            </a:r>
          </a:p>
          <a:p>
            <a:r>
              <a:rPr lang="en-AZ" dirty="0"/>
              <a:t>Şoklama uyğunsuzdur. </a:t>
            </a:r>
            <a:r>
              <a:rPr lang="en-US" dirty="0"/>
              <a:t>AF-</a:t>
            </a:r>
            <a:r>
              <a:rPr lang="en-US" dirty="0" err="1"/>
              <a:t>yə</a:t>
            </a:r>
            <a:r>
              <a:rPr lang="en-US" dirty="0"/>
              <a:t> </a:t>
            </a:r>
            <a:r>
              <a:rPr lang="en-US" dirty="0" err="1"/>
              <a:t>sürətli</a:t>
            </a:r>
            <a:r>
              <a:rPr lang="en-US" dirty="0"/>
              <a:t> </a:t>
            </a:r>
            <a:r>
              <a:rPr lang="en-US" dirty="0" err="1"/>
              <a:t>ventrikulyar</a:t>
            </a:r>
            <a:r>
              <a:rPr lang="en-US" dirty="0"/>
              <a:t> </a:t>
            </a:r>
            <a:r>
              <a:rPr lang="en-US" dirty="0" err="1"/>
              <a:t>cavab</a:t>
            </a:r>
            <a:r>
              <a:rPr lang="en-US" dirty="0"/>
              <a:t> </a:t>
            </a:r>
            <a:r>
              <a:rPr lang="en-US" dirty="0" err="1"/>
              <a:t>nəticəsindədir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Nə</a:t>
            </a:r>
            <a:r>
              <a:rPr lang="en-US" dirty="0"/>
              <a:t> </a:t>
            </a:r>
            <a:r>
              <a:rPr lang="en-US" dirty="0" err="1"/>
              <a:t>edə</a:t>
            </a:r>
            <a:r>
              <a:rPr lang="en-US" dirty="0"/>
              <a:t> </a:t>
            </a:r>
            <a:r>
              <a:rPr lang="en-US" dirty="0" err="1"/>
              <a:t>bilərik</a:t>
            </a:r>
            <a:r>
              <a:rPr lang="en-US" dirty="0"/>
              <a:t>?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/>
              <a:t>Tətikləyici</a:t>
            </a:r>
            <a:r>
              <a:rPr lang="en-US" dirty="0"/>
              <a:t> factor </a:t>
            </a:r>
            <a:r>
              <a:rPr lang="en-US" dirty="0" err="1"/>
              <a:t>varmı</a:t>
            </a:r>
            <a:r>
              <a:rPr lang="en-US" dirty="0"/>
              <a:t>?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/>
              <a:t>Cihaz</a:t>
            </a:r>
            <a:r>
              <a:rPr lang="en-US" dirty="0"/>
              <a:t> </a:t>
            </a:r>
            <a:r>
              <a:rPr lang="en-US" dirty="0" err="1"/>
              <a:t>ayarlarını</a:t>
            </a:r>
            <a:r>
              <a:rPr lang="en-US" dirty="0"/>
              <a:t> </a:t>
            </a:r>
            <a:r>
              <a:rPr lang="en-US" dirty="0" err="1"/>
              <a:t>dəyişmək</a:t>
            </a:r>
            <a:endParaRPr lang="en-US" dirty="0"/>
          </a:p>
          <a:p>
            <a:pPr lvl="1">
              <a:buFont typeface="Wingdings" pitchFamily="2" charset="2"/>
              <a:buChar char="ü"/>
            </a:pPr>
            <a:r>
              <a:rPr lang="en-US" dirty="0" err="1"/>
              <a:t>Nəbz</a:t>
            </a:r>
            <a:r>
              <a:rPr lang="en-US" dirty="0"/>
              <a:t> </a:t>
            </a:r>
            <a:r>
              <a:rPr lang="en-US" dirty="0" err="1"/>
              <a:t>üzərinə</a:t>
            </a:r>
            <a:r>
              <a:rPr lang="en-US" dirty="0"/>
              <a:t> </a:t>
            </a:r>
            <a:r>
              <a:rPr lang="en-US" dirty="0" err="1"/>
              <a:t>təsir</a:t>
            </a:r>
            <a:r>
              <a:rPr lang="en-US" dirty="0"/>
              <a:t> </a:t>
            </a:r>
            <a:r>
              <a:rPr lang="en-US" dirty="0" err="1"/>
              <a:t>edən</a:t>
            </a:r>
            <a:r>
              <a:rPr lang="en-US" dirty="0"/>
              <a:t> </a:t>
            </a:r>
            <a:r>
              <a:rPr lang="en-US" dirty="0" err="1"/>
              <a:t>dərman</a:t>
            </a:r>
            <a:r>
              <a:rPr lang="en-US" dirty="0"/>
              <a:t> </a:t>
            </a:r>
            <a:r>
              <a:rPr lang="en-US" dirty="0" err="1"/>
              <a:t>nizamlamaq</a:t>
            </a:r>
            <a:r>
              <a:rPr lang="en-US" dirty="0"/>
              <a:t>.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  <a:p>
            <a:pPr marL="0" indent="0">
              <a:buNone/>
            </a:pPr>
            <a:r>
              <a:rPr lang="en-AZ" dirty="0"/>
              <a:t> </a:t>
            </a:r>
          </a:p>
          <a:p>
            <a:pPr marL="0" indent="0">
              <a:buNone/>
            </a:pPr>
            <a:endParaRPr lang="en-AZ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71323A-E2DF-7053-875D-81FD673D8010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Klinik hal</a:t>
            </a:r>
          </a:p>
        </p:txBody>
      </p:sp>
    </p:spTree>
    <p:extLst>
      <p:ext uri="{BB962C8B-B14F-4D97-AF65-F5344CB8AC3E}">
        <p14:creationId xmlns:p14="http://schemas.microsoft.com/office/powerpoint/2010/main" val="4044214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002C-A3A8-3A4B-D59C-0A363E73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1371-5154-5CB5-8EDF-865BA13A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400" dirty="0"/>
          </a:p>
          <a:p>
            <a:pPr lvl="1">
              <a:buFont typeface="Wingdings" pitchFamily="2" charset="2"/>
              <a:buChar char="ü"/>
            </a:pPr>
            <a:r>
              <a:rPr lang="en-US" sz="4000" dirty="0" err="1"/>
              <a:t>Tətikləyici</a:t>
            </a:r>
            <a:r>
              <a:rPr lang="en-US" sz="4000" dirty="0"/>
              <a:t> </a:t>
            </a:r>
            <a:r>
              <a:rPr lang="en-US" sz="4000" dirty="0" err="1"/>
              <a:t>faktor</a:t>
            </a:r>
            <a:r>
              <a:rPr lang="en-US" sz="4000" dirty="0"/>
              <a:t> </a:t>
            </a:r>
            <a:r>
              <a:rPr lang="en-US" sz="4000" dirty="0" err="1"/>
              <a:t>stressdir</a:t>
            </a:r>
            <a:r>
              <a:rPr lang="en-US" sz="4000" dirty="0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lang="en-US" sz="4000" dirty="0" err="1"/>
              <a:t>Cihaz</a:t>
            </a:r>
            <a:r>
              <a:rPr lang="en-US" sz="4000" dirty="0"/>
              <a:t> </a:t>
            </a:r>
            <a:r>
              <a:rPr lang="en-US" sz="4000" dirty="0" err="1"/>
              <a:t>ayarlarını</a:t>
            </a:r>
            <a:r>
              <a:rPr lang="en-US" sz="4000" dirty="0"/>
              <a:t> </a:t>
            </a:r>
            <a:r>
              <a:rPr lang="en-US" sz="4000" dirty="0" err="1"/>
              <a:t>dəyişdirirdi</a:t>
            </a:r>
            <a:endParaRPr lang="en-US" sz="4000" dirty="0"/>
          </a:p>
          <a:p>
            <a:pPr lvl="1">
              <a:buFont typeface="Wingdings" pitchFamily="2" charset="2"/>
              <a:buChar char="ü"/>
            </a:pPr>
            <a:r>
              <a:rPr lang="en-US" sz="4000" dirty="0"/>
              <a:t>B-</a:t>
            </a:r>
            <a:r>
              <a:rPr lang="en-US" sz="4000" dirty="0" err="1"/>
              <a:t>bloker</a:t>
            </a:r>
            <a:r>
              <a:rPr lang="en-US" sz="4000" dirty="0"/>
              <a:t> </a:t>
            </a:r>
            <a:r>
              <a:rPr lang="en-US" sz="4000" dirty="0" err="1"/>
              <a:t>maksimal</a:t>
            </a:r>
            <a:r>
              <a:rPr lang="en-US" sz="4000" dirty="0"/>
              <a:t> </a:t>
            </a:r>
            <a:r>
              <a:rPr lang="en-US" sz="4000" dirty="0" err="1"/>
              <a:t>tolerə</a:t>
            </a:r>
            <a:r>
              <a:rPr lang="en-US" sz="4000" dirty="0"/>
              <a:t> </a:t>
            </a:r>
            <a:r>
              <a:rPr lang="en-US" sz="4000" dirty="0" err="1"/>
              <a:t>edilən</a:t>
            </a:r>
            <a:r>
              <a:rPr lang="en-US" sz="4000" dirty="0"/>
              <a:t> </a:t>
            </a:r>
            <a:r>
              <a:rPr lang="en-US" sz="4000" dirty="0" err="1"/>
              <a:t>doz</a:t>
            </a:r>
            <a:r>
              <a:rPr lang="en-US" sz="4000" dirty="0"/>
              <a:t>, Digoxin </a:t>
            </a:r>
            <a:r>
              <a:rPr lang="en-US" sz="4000" dirty="0" err="1"/>
              <a:t>davam</a:t>
            </a:r>
            <a:r>
              <a:rPr lang="en-US" sz="4000" dirty="0"/>
              <a:t> </a:t>
            </a:r>
            <a:r>
              <a:rPr lang="en-US" sz="4000" dirty="0" err="1"/>
              <a:t>edir</a:t>
            </a:r>
            <a:r>
              <a:rPr lang="en-US" sz="4000" dirty="0"/>
              <a:t>.</a:t>
            </a:r>
          </a:p>
          <a:p>
            <a:pPr lvl="1">
              <a:buFont typeface="Wingdings" pitchFamily="2" charset="2"/>
              <a:buChar char="ü"/>
            </a:pPr>
            <a:endParaRPr lang="en-US" sz="4000" dirty="0"/>
          </a:p>
          <a:p>
            <a:pPr lvl="1">
              <a:buFont typeface="Wingdings" pitchFamily="2" charset="2"/>
              <a:buChar char="ü"/>
            </a:pPr>
            <a:endParaRPr lang="en-US" sz="4000" dirty="0"/>
          </a:p>
          <a:p>
            <a:pPr lvl="1"/>
            <a:r>
              <a:rPr lang="en-US" sz="4000" dirty="0" err="1"/>
              <a:t>Təkrar</a:t>
            </a:r>
            <a:r>
              <a:rPr lang="en-US" sz="4000" dirty="0"/>
              <a:t> </a:t>
            </a:r>
            <a:r>
              <a:rPr lang="en-US" sz="4000" dirty="0" err="1"/>
              <a:t>eyni</a:t>
            </a:r>
            <a:r>
              <a:rPr lang="en-US" sz="4000" dirty="0"/>
              <a:t> </a:t>
            </a:r>
            <a:r>
              <a:rPr lang="en-US" sz="4000" dirty="0" err="1"/>
              <a:t>səbəbli</a:t>
            </a:r>
            <a:r>
              <a:rPr lang="en-US" sz="4000" dirty="0"/>
              <a:t> </a:t>
            </a:r>
            <a:r>
              <a:rPr lang="en-US" sz="4000" dirty="0" err="1"/>
              <a:t>şok</a:t>
            </a:r>
            <a:r>
              <a:rPr lang="en-US" sz="4000" dirty="0"/>
              <a:t>. </a:t>
            </a:r>
            <a:r>
              <a:rPr lang="en-US" sz="4000" dirty="0" err="1"/>
              <a:t>Nə</a:t>
            </a:r>
            <a:r>
              <a:rPr lang="en-US" sz="4000" dirty="0"/>
              <a:t> </a:t>
            </a:r>
            <a:r>
              <a:rPr lang="en-US" sz="4000" dirty="0" err="1"/>
              <a:t>edək</a:t>
            </a:r>
            <a:r>
              <a:rPr lang="en-US" sz="4000" dirty="0"/>
              <a:t>?</a:t>
            </a:r>
          </a:p>
          <a:p>
            <a:pPr lvl="1">
              <a:buFont typeface="Wingdings" pitchFamily="2" charset="2"/>
              <a:buChar char="ü"/>
            </a:pPr>
            <a:endParaRPr lang="en-US" sz="4000" dirty="0"/>
          </a:p>
          <a:p>
            <a:pPr marL="0" indent="0">
              <a:buNone/>
            </a:pPr>
            <a:endParaRPr lang="en-AZ" sz="4400" dirty="0"/>
          </a:p>
          <a:p>
            <a:pPr marL="0" indent="0">
              <a:buNone/>
            </a:pPr>
            <a:endParaRPr lang="en-AZ" sz="4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71323A-E2DF-7053-875D-81FD673D8010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Klinik hal 1</a:t>
            </a:r>
          </a:p>
        </p:txBody>
      </p:sp>
    </p:spTree>
    <p:extLst>
      <p:ext uri="{BB962C8B-B14F-4D97-AF65-F5344CB8AC3E}">
        <p14:creationId xmlns:p14="http://schemas.microsoft.com/office/powerpoint/2010/main" val="206803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071A2C-2CC6-58EE-9E07-5653B8EDD075}"/>
              </a:ext>
            </a:extLst>
          </p:cNvPr>
          <p:cNvSpPr/>
          <p:nvPr/>
        </p:nvSpPr>
        <p:spPr>
          <a:xfrm>
            <a:off x="736600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Sürət kontrolu istifadəsində 4 ssenariya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31D8575-B8CD-137B-CA79-4BA4825B666E}"/>
              </a:ext>
            </a:extLst>
          </p:cNvPr>
          <p:cNvSpPr/>
          <p:nvPr/>
        </p:nvSpPr>
        <p:spPr>
          <a:xfrm>
            <a:off x="736600" y="2026443"/>
            <a:ext cx="11836400" cy="497840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514350" indent="-514350">
              <a:buFont typeface="+mj-lt"/>
              <a:buAutoNum type="arabicPeriod"/>
            </a:pPr>
            <a:r>
              <a:rPr lang="en-AZ" sz="4800" dirty="0"/>
              <a:t>Bütün xəstələrdə yanaşı terapiya olaraq.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800" dirty="0"/>
              <a:t>Xüsusi qrup xəstələrdə ilk seçim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800" dirty="0"/>
              <a:t>Uğursuz ritm kontrolunda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800" dirty="0"/>
              <a:t>Sinus ritmi istəmiriksə</a:t>
            </a:r>
          </a:p>
        </p:txBody>
      </p:sp>
    </p:spTree>
    <p:extLst>
      <p:ext uri="{BB962C8B-B14F-4D97-AF65-F5344CB8AC3E}">
        <p14:creationId xmlns:p14="http://schemas.microsoft.com/office/powerpoint/2010/main" val="36367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93FB4E-BA7E-793C-F2C4-6177F04B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3844925"/>
            <a:ext cx="3797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Z" sz="4000" dirty="0">
                <a:solidFill>
                  <a:srgbClr val="002060"/>
                </a:solidFill>
              </a:rPr>
              <a:t>İlk öncə inkar 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Nəbzi aşağı salmaq üçün əlimizdə nə var?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8501ED-91C2-5C12-E0CA-5A02BEDF6B87}"/>
              </a:ext>
            </a:extLst>
          </p:cNvPr>
          <p:cNvSpPr txBox="1">
            <a:spLocks/>
          </p:cNvSpPr>
          <p:nvPr/>
        </p:nvSpPr>
        <p:spPr>
          <a:xfrm>
            <a:off x="4336143" y="1825625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Z" sz="4400" dirty="0"/>
              <a:t>Ürək yetməzliyinin doğru idarəsi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Hipertiroidizm inkarı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Yüksək hərarət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Qanazlığı və s. </a:t>
            </a:r>
          </a:p>
        </p:txBody>
      </p:sp>
    </p:spTree>
    <p:extLst>
      <p:ext uri="{BB962C8B-B14F-4D97-AF65-F5344CB8AC3E}">
        <p14:creationId xmlns:p14="http://schemas.microsoft.com/office/powerpoint/2010/main" val="368458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93FB4E-BA7E-793C-F2C4-6177F04B0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Nəbzi aşağı salmaq üçün əlimizdə nə var?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8501ED-91C2-5C12-E0CA-5A02BEDF6B87}"/>
              </a:ext>
            </a:extLst>
          </p:cNvPr>
          <p:cNvSpPr txBox="1">
            <a:spLocks/>
          </p:cNvSpPr>
          <p:nvPr/>
        </p:nvSpPr>
        <p:spPr>
          <a:xfrm>
            <a:off x="4336143" y="1825625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Z" sz="4400" dirty="0"/>
              <a:t>Beta blokatorlar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Kalsium kanal blokatorları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Qlikozidlər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Antiaritmiklər (kordaron)</a:t>
            </a:r>
          </a:p>
        </p:txBody>
      </p:sp>
    </p:spTree>
    <p:extLst>
      <p:ext uri="{BB962C8B-B14F-4D97-AF65-F5344CB8AC3E}">
        <p14:creationId xmlns:p14="http://schemas.microsoft.com/office/powerpoint/2010/main" val="30712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93FB4E-BA7E-793C-F2C4-6177F04B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0401"/>
            <a:ext cx="433614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Z" sz="4000" dirty="0">
                <a:solidFill>
                  <a:srgbClr val="002060"/>
                </a:solidFill>
              </a:rPr>
              <a:t>Kardiak patologiyası olmayan xəstələr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Nəbzi aşağı salmaq üçün əlimizdə nə var?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8501ED-91C2-5C12-E0CA-5A02BEDF6B87}"/>
              </a:ext>
            </a:extLst>
          </p:cNvPr>
          <p:cNvSpPr txBox="1">
            <a:spLocks/>
          </p:cNvSpPr>
          <p:nvPr/>
        </p:nvSpPr>
        <p:spPr>
          <a:xfrm>
            <a:off x="4336143" y="1825625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Beta blokatorlar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Kalsium kanal blokatorları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3600" dirty="0"/>
              <a:t>Qlikozidlər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3600" dirty="0"/>
              <a:t>Antiaritmiklər (kordaron)</a:t>
            </a:r>
          </a:p>
        </p:txBody>
      </p:sp>
    </p:spTree>
    <p:extLst>
      <p:ext uri="{BB962C8B-B14F-4D97-AF65-F5344CB8AC3E}">
        <p14:creationId xmlns:p14="http://schemas.microsoft.com/office/powerpoint/2010/main" val="1112865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93FB4E-BA7E-793C-F2C4-6177F04B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70" y="2300401"/>
            <a:ext cx="393337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Z" sz="4400" dirty="0">
                <a:solidFill>
                  <a:srgbClr val="002060"/>
                </a:solidFill>
              </a:rPr>
              <a:t>Ürək yetməzlikli xəstələr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Nəbzi aşağı salmaq üçün əlimizdə nə var?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8501ED-91C2-5C12-E0CA-5A02BEDF6B87}"/>
              </a:ext>
            </a:extLst>
          </p:cNvPr>
          <p:cNvSpPr txBox="1">
            <a:spLocks/>
          </p:cNvSpPr>
          <p:nvPr/>
        </p:nvSpPr>
        <p:spPr>
          <a:xfrm>
            <a:off x="4336143" y="1825625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Beta blokatorlar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3600" dirty="0">
                <a:solidFill>
                  <a:schemeClr val="tx1"/>
                </a:solidFill>
              </a:rPr>
              <a:t>Kalsium kanal blokatorları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Qlikozidlər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Antiaritmiklər (kordaron)</a:t>
            </a:r>
          </a:p>
        </p:txBody>
      </p:sp>
    </p:spTree>
    <p:extLst>
      <p:ext uri="{BB962C8B-B14F-4D97-AF65-F5344CB8AC3E}">
        <p14:creationId xmlns:p14="http://schemas.microsoft.com/office/powerpoint/2010/main" val="83917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4E1E-2C93-059E-BC3C-902D3BD9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93FB4E-BA7E-793C-F2C4-6177F04B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00401"/>
            <a:ext cx="423454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Z" sz="4400" dirty="0">
                <a:solidFill>
                  <a:srgbClr val="002060"/>
                </a:solidFill>
              </a:rPr>
              <a:t>Komorbid və kritik vəziyyətdə xəstələr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F423051-1031-C61B-49D2-5F81AA276F83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Nəbzi aşağı salmaq üçün əlimizdə nə var?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8501ED-91C2-5C12-E0CA-5A02BEDF6B87}"/>
              </a:ext>
            </a:extLst>
          </p:cNvPr>
          <p:cNvSpPr txBox="1">
            <a:spLocks/>
          </p:cNvSpPr>
          <p:nvPr/>
        </p:nvSpPr>
        <p:spPr>
          <a:xfrm>
            <a:off x="4336143" y="1825625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AZ" sz="3600" dirty="0">
                <a:solidFill>
                  <a:schemeClr val="tx1"/>
                </a:solidFill>
              </a:rPr>
              <a:t>Beta blokatorlar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3600" dirty="0">
                <a:solidFill>
                  <a:schemeClr val="tx1"/>
                </a:solidFill>
              </a:rPr>
              <a:t>Kalsium kanal blokatorları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Qlikozidlər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5400" dirty="0">
                <a:solidFill>
                  <a:srgbClr val="C00000"/>
                </a:solidFill>
              </a:rPr>
              <a:t>Antiaritmiklər (kordaron)</a:t>
            </a:r>
          </a:p>
        </p:txBody>
      </p:sp>
    </p:spTree>
    <p:extLst>
      <p:ext uri="{BB962C8B-B14F-4D97-AF65-F5344CB8AC3E}">
        <p14:creationId xmlns:p14="http://schemas.microsoft.com/office/powerpoint/2010/main" val="319274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8338DCD-7C39-49B4-F602-ADDA43E6A8DD}"/>
              </a:ext>
            </a:extLst>
          </p:cNvPr>
          <p:cNvSpPr/>
          <p:nvPr/>
        </p:nvSpPr>
        <p:spPr>
          <a:xfrm>
            <a:off x="538842" y="82548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Z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55FAF-634C-A218-6812-C79E9C3D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132250"/>
            <a:ext cx="10515600" cy="1325563"/>
          </a:xfrm>
        </p:spPr>
        <p:txBody>
          <a:bodyPr>
            <a:normAutofit/>
          </a:bodyPr>
          <a:lstStyle/>
          <a:p>
            <a:r>
              <a:rPr lang="en-AZ" sz="5400" dirty="0">
                <a:solidFill>
                  <a:schemeClr val="bg1"/>
                </a:solidFill>
              </a:rPr>
              <a:t>Maqnezium sulfat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4078AB-8B52-10F0-B808-33D5BFB81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0109"/>
            <a:ext cx="6507842" cy="172373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66749-3675-7373-4110-885081C21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42" y="1677190"/>
            <a:ext cx="5145316" cy="5275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00C87-6DAB-4D43-983F-B346A04B4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7" b="3003"/>
          <a:stretch/>
        </p:blipFill>
        <p:spPr>
          <a:xfrm>
            <a:off x="538842" y="3043840"/>
            <a:ext cx="6248400" cy="37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86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459E-55D8-A976-B22C-7D12558A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Z" dirty="0"/>
              <a:t>Ivabradin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4945FE-B0F6-9D2A-AD77-33687D394B54}"/>
              </a:ext>
            </a:extLst>
          </p:cNvPr>
          <p:cNvSpPr/>
          <p:nvPr/>
        </p:nvSpPr>
        <p:spPr>
          <a:xfrm>
            <a:off x="538842" y="82548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Klinik hal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192B6-9C73-8A2C-8BF4-F71CC84E2D03}"/>
              </a:ext>
            </a:extLst>
          </p:cNvPr>
          <p:cNvSpPr txBox="1"/>
          <p:nvPr/>
        </p:nvSpPr>
        <p:spPr>
          <a:xfrm>
            <a:off x="538842" y="1562100"/>
            <a:ext cx="1143511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2800" dirty="0"/>
              <a:t>80 yaş qadın</a:t>
            </a:r>
          </a:p>
          <a:p>
            <a:r>
              <a:rPr lang="en-AZ" sz="2800" dirty="0"/>
              <a:t>İşemik kardiomiopatiya, Post TAVİ, Mitral yetməzlik, XBÇ, HT+, </a:t>
            </a:r>
            <a:r>
              <a:rPr lang="en-AZ" sz="2800" dirty="0">
                <a:solidFill>
                  <a:srgbClr val="FF0000"/>
                </a:solidFill>
              </a:rPr>
              <a:t>Paroksizmal AF</a:t>
            </a:r>
          </a:p>
          <a:p>
            <a:r>
              <a:rPr lang="en-AZ" sz="2800" dirty="0"/>
              <a:t>3 ay əvvəl subdural hematom, </a:t>
            </a:r>
            <a:r>
              <a:rPr lang="en-AZ" sz="2800" dirty="0">
                <a:solidFill>
                  <a:srgbClr val="FF0000"/>
                </a:solidFill>
              </a:rPr>
              <a:t>antikoaqulyantlar almır.</a:t>
            </a:r>
          </a:p>
          <a:p>
            <a:endParaRPr lang="en-AZ" sz="2800" dirty="0">
              <a:solidFill>
                <a:srgbClr val="FF0000"/>
              </a:solidFill>
            </a:endParaRPr>
          </a:p>
          <a:p>
            <a:r>
              <a:rPr lang="en-AZ" sz="2800" dirty="0">
                <a:solidFill>
                  <a:srgbClr val="FF0000"/>
                </a:solidFill>
              </a:rPr>
              <a:t>Kəskin dispnoe səbəbli yatış. Ağciyər ödemi</a:t>
            </a:r>
          </a:p>
          <a:p>
            <a:r>
              <a:rPr lang="en-AZ" sz="2800" dirty="0">
                <a:solidFill>
                  <a:srgbClr val="FF0000"/>
                </a:solidFill>
              </a:rPr>
              <a:t>SMAF – 20%</a:t>
            </a:r>
          </a:p>
          <a:p>
            <a:endParaRPr lang="en-AZ" sz="2800" dirty="0">
              <a:solidFill>
                <a:srgbClr val="FF0000"/>
              </a:solidFill>
            </a:endParaRPr>
          </a:p>
          <a:p>
            <a:r>
              <a:rPr lang="en-AZ" sz="2800" dirty="0"/>
              <a:t>Diuretik infuziyası ba</a:t>
            </a:r>
            <a:r>
              <a:rPr lang="en-US" sz="2800" dirty="0" err="1"/>
              <a:t>şlanılır</a:t>
            </a:r>
            <a:r>
              <a:rPr lang="en-US" sz="2800" dirty="0"/>
              <a:t>. </a:t>
            </a:r>
            <a:r>
              <a:rPr lang="en-US" sz="2800" dirty="0" err="1"/>
              <a:t>Sidik</a:t>
            </a:r>
            <a:r>
              <a:rPr lang="en-US" sz="2800" dirty="0"/>
              <a:t> </a:t>
            </a:r>
            <a:r>
              <a:rPr lang="en-US" sz="2800" dirty="0" err="1"/>
              <a:t>çıxışı</a:t>
            </a:r>
            <a:r>
              <a:rPr lang="en-US" sz="2800" dirty="0"/>
              <a:t> </a:t>
            </a:r>
            <a:r>
              <a:rPr lang="en-US" sz="2800" dirty="0" err="1"/>
              <a:t>qənaətbəxş</a:t>
            </a:r>
            <a:r>
              <a:rPr lang="en-US" sz="2800" dirty="0"/>
              <a:t> </a:t>
            </a:r>
            <a:r>
              <a:rPr lang="en-US" sz="2800" dirty="0" err="1"/>
              <a:t>deyil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PS – 130-160 v/d, AT 100/60mmHg</a:t>
            </a:r>
            <a:endParaRPr lang="en-AZ" sz="2800" dirty="0"/>
          </a:p>
        </p:txBody>
      </p:sp>
    </p:spTree>
    <p:extLst>
      <p:ext uri="{BB962C8B-B14F-4D97-AF65-F5344CB8AC3E}">
        <p14:creationId xmlns:p14="http://schemas.microsoft.com/office/powerpoint/2010/main" val="2131140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5A83D-6756-86E7-AC7F-17E72BBB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9CA86F-EEA6-7E04-CC02-9AFA72FA5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5179" y="0"/>
            <a:ext cx="10861642" cy="565042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2690D-ADD2-8399-5DB0-A015EF39A930}"/>
              </a:ext>
            </a:extLst>
          </p:cNvPr>
          <p:cNvSpPr txBox="1"/>
          <p:nvPr/>
        </p:nvSpPr>
        <p:spPr>
          <a:xfrm>
            <a:off x="4373028" y="5723166"/>
            <a:ext cx="3445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3200" dirty="0"/>
              <a:t>Nəbz – 130-160 v/d</a:t>
            </a:r>
          </a:p>
        </p:txBody>
      </p:sp>
    </p:spTree>
    <p:extLst>
      <p:ext uri="{BB962C8B-B14F-4D97-AF65-F5344CB8AC3E}">
        <p14:creationId xmlns:p14="http://schemas.microsoft.com/office/powerpoint/2010/main" val="289909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5306-2931-AD47-18DD-3B80F4E88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6784"/>
            <a:ext cx="11353800" cy="5344432"/>
          </a:xfrm>
        </p:spPr>
        <p:txBody>
          <a:bodyPr>
            <a:normAutofit/>
          </a:bodyPr>
          <a:lstStyle/>
          <a:p>
            <a:r>
              <a:rPr lang="en-AZ" sz="3200" dirty="0"/>
              <a:t>Təyinata Digoxin əlavə edilir. Lakin nəzdə önəli azalma qeyd edilmir.</a:t>
            </a:r>
          </a:p>
          <a:p>
            <a:endParaRPr lang="en-AZ" sz="3200" dirty="0"/>
          </a:p>
          <a:p>
            <a:r>
              <a:rPr lang="en-AZ" sz="4000" dirty="0">
                <a:solidFill>
                  <a:srgbClr val="002060"/>
                </a:solidFill>
              </a:rPr>
              <a:t>Nə edək?</a:t>
            </a:r>
          </a:p>
          <a:p>
            <a:pPr lvl="1">
              <a:buFont typeface="Wingdings" pitchFamily="2" charset="2"/>
              <a:buChar char="ü"/>
            </a:pPr>
            <a:r>
              <a:rPr lang="en-AZ" sz="3600" dirty="0"/>
              <a:t>Beta blokator əlavə edək</a:t>
            </a:r>
          </a:p>
          <a:p>
            <a:pPr lvl="1">
              <a:buFont typeface="Wingdings" pitchFamily="2" charset="2"/>
              <a:buChar char="ü"/>
            </a:pPr>
            <a:r>
              <a:rPr lang="en-AZ" sz="3600" dirty="0"/>
              <a:t>Kordaron başlayaq</a:t>
            </a:r>
          </a:p>
          <a:p>
            <a:pPr lvl="1">
              <a:buFont typeface="Wingdings" pitchFamily="2" charset="2"/>
              <a:buChar char="ü"/>
            </a:pPr>
            <a:r>
              <a:rPr lang="en-AZ" sz="3600" dirty="0"/>
              <a:t>Elektrik kardioversiya</a:t>
            </a:r>
          </a:p>
          <a:p>
            <a:pPr lvl="1">
              <a:buFont typeface="Wingdings" pitchFamily="2" charset="2"/>
              <a:buChar char="ü"/>
            </a:pPr>
            <a:r>
              <a:rPr lang="en-AZ" sz="3600" dirty="0"/>
              <a:t>Maqnezium sulfat</a:t>
            </a:r>
          </a:p>
          <a:p>
            <a:pPr lvl="1">
              <a:buFont typeface="Wingdings" pitchFamily="2" charset="2"/>
              <a:buChar char="ü"/>
            </a:pPr>
            <a:r>
              <a:rPr lang="en-AZ" sz="3600" dirty="0"/>
              <a:t>Nod ablasiyası?</a:t>
            </a:r>
          </a:p>
          <a:p>
            <a:pPr marL="457200" lvl="1" indent="0">
              <a:buNone/>
            </a:pPr>
            <a:endParaRPr lang="en-AZ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9971F-43A4-AC25-0C0B-9B2696583916}"/>
              </a:ext>
            </a:extLst>
          </p:cNvPr>
          <p:cNvSpPr txBox="1"/>
          <p:nvPr/>
        </p:nvSpPr>
        <p:spPr>
          <a:xfrm>
            <a:off x="1262744" y="5676450"/>
            <a:ext cx="2504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AZ" sz="3600" dirty="0">
                <a:solidFill>
                  <a:srgbClr val="C00000"/>
                </a:solidFill>
              </a:rPr>
              <a:t>İvabradin?</a:t>
            </a:r>
          </a:p>
        </p:txBody>
      </p:sp>
    </p:spTree>
    <p:extLst>
      <p:ext uri="{BB962C8B-B14F-4D97-AF65-F5344CB8AC3E}">
        <p14:creationId xmlns:p14="http://schemas.microsoft.com/office/powerpoint/2010/main" val="27424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BEFB3-DCF3-981C-EDDE-50C80017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3137D-D1AC-C6BD-4E11-360877CA4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6240026"/>
          </a:xfrm>
        </p:spPr>
      </p:pic>
    </p:spTree>
    <p:extLst>
      <p:ext uri="{BB962C8B-B14F-4D97-AF65-F5344CB8AC3E}">
        <p14:creationId xmlns:p14="http://schemas.microsoft.com/office/powerpoint/2010/main" val="231597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F063E-6FB0-EB34-7A0C-B49240213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E7E8C0-B3C2-C56B-5795-52A75D45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371"/>
            <a:ext cx="10515600" cy="2797629"/>
          </a:xfrm>
        </p:spPr>
        <p:txBody>
          <a:bodyPr>
            <a:normAutofit/>
          </a:bodyPr>
          <a:lstStyle/>
          <a:p>
            <a:pPr algn="ctr"/>
            <a:r>
              <a:rPr lang="en-AZ" sz="6600" b="1" dirty="0">
                <a:solidFill>
                  <a:srgbClr val="C00000"/>
                </a:solidFill>
              </a:rPr>
              <a:t>Qulaqcıq fibrilyasiyalı xəstədə nəbz hədəfi neçə olmalıdır?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CA25A4-9602-BEE5-33E6-A9D135BD31FD}"/>
              </a:ext>
            </a:extLst>
          </p:cNvPr>
          <p:cNvSpPr txBox="1">
            <a:spLocks/>
          </p:cNvSpPr>
          <p:nvPr/>
        </p:nvSpPr>
        <p:spPr>
          <a:xfrm>
            <a:off x="711200" y="3579585"/>
            <a:ext cx="10515600" cy="2797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Z" sz="8000" b="1" dirty="0">
                <a:solidFill>
                  <a:srgbClr val="0070C0"/>
                </a:solidFill>
              </a:rPr>
              <a:t>Kimdə?</a:t>
            </a:r>
          </a:p>
        </p:txBody>
      </p:sp>
    </p:spTree>
    <p:extLst>
      <p:ext uri="{BB962C8B-B14F-4D97-AF65-F5344CB8AC3E}">
        <p14:creationId xmlns:p14="http://schemas.microsoft.com/office/powerpoint/2010/main" val="1513026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EF640D-CE98-6A60-44D4-605BAAE4F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31" y="525026"/>
            <a:ext cx="11871869" cy="5967849"/>
          </a:xfrm>
        </p:spPr>
      </p:pic>
    </p:spTree>
    <p:extLst>
      <p:ext uri="{BB962C8B-B14F-4D97-AF65-F5344CB8AC3E}">
        <p14:creationId xmlns:p14="http://schemas.microsoft.com/office/powerpoint/2010/main" val="1376995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919EE6-BE67-CAA4-BFC2-85B237C93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421" y="1912033"/>
            <a:ext cx="6719681" cy="4755467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855BE6-33B1-F77A-D6CE-4548DF4445B7}"/>
              </a:ext>
            </a:extLst>
          </p:cNvPr>
          <p:cNvSpPr/>
          <p:nvPr/>
        </p:nvSpPr>
        <p:spPr>
          <a:xfrm>
            <a:off x="1173842" y="190500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Ivabradin</a:t>
            </a:r>
          </a:p>
        </p:txBody>
      </p:sp>
    </p:spTree>
    <p:extLst>
      <p:ext uri="{BB962C8B-B14F-4D97-AF65-F5344CB8AC3E}">
        <p14:creationId xmlns:p14="http://schemas.microsoft.com/office/powerpoint/2010/main" val="3437660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CBD5A-93F3-CFF5-BD69-28AA631A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57AE96-1733-A047-8FA4-6DA66AE51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979" y="0"/>
            <a:ext cx="6959600" cy="23003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4E732-13EF-1067-36E2-84DD7595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28" y="2657535"/>
            <a:ext cx="10510758" cy="4192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DCEB93-AD8E-9E9F-10B3-647B7B94B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107" y="539780"/>
            <a:ext cx="5380893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77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6F3332-B55B-D78A-3802-9E9458EF4A6A}"/>
              </a:ext>
            </a:extLst>
          </p:cNvPr>
          <p:cNvSpPr/>
          <p:nvPr/>
        </p:nvSpPr>
        <p:spPr>
          <a:xfrm>
            <a:off x="1173842" y="444500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Ranolazine?...</a:t>
            </a:r>
          </a:p>
        </p:txBody>
      </p:sp>
    </p:spTree>
    <p:extLst>
      <p:ext uri="{BB962C8B-B14F-4D97-AF65-F5344CB8AC3E}">
        <p14:creationId xmlns:p14="http://schemas.microsoft.com/office/powerpoint/2010/main" val="959785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1956"/>
            <a:ext cx="8911687" cy="1231585"/>
          </a:xfrm>
        </p:spPr>
        <p:txBody>
          <a:bodyPr>
            <a:noAutofit/>
          </a:bodyPr>
          <a:lstStyle/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az-Latn-AZ" sz="6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Simptomatik ÜÇ</a:t>
            </a:r>
            <a:br>
              <a:rPr lang="az-Latn-AZ" sz="6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az-Latn-AZ" sz="6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16106" y="2672544"/>
            <a:ext cx="10576763" cy="1231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857250" indent="-857250" algn="ctr">
              <a:buFont typeface="Wingdings" panose="05000000000000000000" pitchFamily="2" charset="2"/>
              <a:buChar char="ü"/>
            </a:pPr>
            <a:r>
              <a:rPr lang="az-Latn-AZ" sz="6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Ritm və sürət kontrolsuz SA</a:t>
            </a:r>
            <a:br>
              <a:rPr lang="az-Latn-AZ" sz="6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az-Latn-AZ" sz="6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70211" y="4408924"/>
            <a:ext cx="10576763" cy="1231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z-Latn-AZ" sz="6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Nə edək?</a:t>
            </a:r>
            <a:br>
              <a:rPr lang="az-Latn-AZ" sz="6000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az-Latn-AZ" sz="6000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06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5" y="1905000"/>
            <a:ext cx="3810000" cy="3810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760259" y="3039035"/>
            <a:ext cx="1250576" cy="131781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z-Latn-AZ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21859"/>
            <a:ext cx="5715000" cy="257556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D1AB1B-62D4-3958-08D1-0DA998E0A987}"/>
              </a:ext>
            </a:extLst>
          </p:cNvPr>
          <p:cNvSpPr/>
          <p:nvPr/>
        </p:nvSpPr>
        <p:spPr>
          <a:xfrm>
            <a:off x="1173842" y="190500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Nod ablasiyas</a:t>
            </a:r>
            <a:r>
              <a:rPr lang="en-US" sz="4800" dirty="0" err="1"/>
              <a:t>ı</a:t>
            </a:r>
            <a:endParaRPr lang="en-AZ" sz="4800" dirty="0"/>
          </a:p>
        </p:txBody>
      </p:sp>
    </p:spTree>
    <p:extLst>
      <p:ext uri="{BB962C8B-B14F-4D97-AF65-F5344CB8AC3E}">
        <p14:creationId xmlns:p14="http://schemas.microsoft.com/office/powerpoint/2010/main" val="617760413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z-Latn-A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5" y="0"/>
            <a:ext cx="8723872" cy="67411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90258" y="2272306"/>
            <a:ext cx="6801029" cy="22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21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82" y="1387455"/>
            <a:ext cx="7931549" cy="53629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0456" y="3525980"/>
            <a:ext cx="5362969" cy="132632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AC05BC-1CF5-0DDB-3E66-DC4A69AB5349}"/>
              </a:ext>
            </a:extLst>
          </p:cNvPr>
          <p:cNvSpPr/>
          <p:nvPr/>
        </p:nvSpPr>
        <p:spPr>
          <a:xfrm>
            <a:off x="1173842" y="190500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z-Latn-AZ" sz="4800" dirty="0"/>
              <a:t>CRT-li xəstədə nod ablasiyası</a:t>
            </a:r>
            <a:endParaRPr lang="en-AZ" sz="4800" dirty="0"/>
          </a:p>
        </p:txBody>
      </p:sp>
    </p:spTree>
    <p:extLst>
      <p:ext uri="{BB962C8B-B14F-4D97-AF65-F5344CB8AC3E}">
        <p14:creationId xmlns:p14="http://schemas.microsoft.com/office/powerpoint/2010/main" val="2384248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73887" y="3353730"/>
            <a:ext cx="5224623" cy="129211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2" y="1828800"/>
            <a:ext cx="9590039" cy="3254188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C0ED453-3CC3-5CA6-1A3F-6AFF9C4BDC1C}"/>
              </a:ext>
            </a:extLst>
          </p:cNvPr>
          <p:cNvSpPr/>
          <p:nvPr/>
        </p:nvSpPr>
        <p:spPr>
          <a:xfrm>
            <a:off x="1173842" y="190500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z-Latn-AZ" sz="4800" dirty="0"/>
              <a:t>CRT-li xəstədə nod ablasiyası</a:t>
            </a:r>
            <a:endParaRPr lang="en-AZ" sz="4800" dirty="0"/>
          </a:p>
        </p:txBody>
      </p:sp>
    </p:spTree>
    <p:extLst>
      <p:ext uri="{BB962C8B-B14F-4D97-AF65-F5344CB8AC3E}">
        <p14:creationId xmlns:p14="http://schemas.microsoft.com/office/powerpoint/2010/main" val="1427102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002C-A3A8-3A4B-D59C-0A363E73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11371-5154-5CB5-8EDF-865BA13A2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4400" dirty="0"/>
          </a:p>
          <a:p>
            <a:pPr lvl="1">
              <a:buFont typeface="Wingdings" pitchFamily="2" charset="2"/>
              <a:buChar char="ü"/>
            </a:pPr>
            <a:r>
              <a:rPr lang="en-US" sz="4000" dirty="0" err="1"/>
              <a:t>Tətikləyici</a:t>
            </a:r>
            <a:r>
              <a:rPr lang="en-US" sz="4000" dirty="0"/>
              <a:t> </a:t>
            </a:r>
            <a:r>
              <a:rPr lang="en-US" sz="4000" dirty="0" err="1"/>
              <a:t>faktor</a:t>
            </a:r>
            <a:r>
              <a:rPr lang="en-US" sz="4000" dirty="0"/>
              <a:t> </a:t>
            </a:r>
            <a:r>
              <a:rPr lang="en-US" sz="4000" dirty="0" err="1"/>
              <a:t>stressdir</a:t>
            </a:r>
            <a:r>
              <a:rPr lang="en-US" sz="4000" dirty="0"/>
              <a:t>.</a:t>
            </a:r>
          </a:p>
          <a:p>
            <a:pPr lvl="1">
              <a:buFont typeface="Wingdings" pitchFamily="2" charset="2"/>
              <a:buChar char="ü"/>
            </a:pPr>
            <a:r>
              <a:rPr lang="en-US" sz="4000" dirty="0" err="1"/>
              <a:t>Cihaz</a:t>
            </a:r>
            <a:r>
              <a:rPr lang="en-US" sz="4000" dirty="0"/>
              <a:t> </a:t>
            </a:r>
            <a:r>
              <a:rPr lang="en-US" sz="4000" dirty="0" err="1"/>
              <a:t>ayarlarını</a:t>
            </a:r>
            <a:r>
              <a:rPr lang="en-US" sz="4000" dirty="0"/>
              <a:t> </a:t>
            </a:r>
            <a:r>
              <a:rPr lang="en-US" sz="4000" dirty="0" err="1"/>
              <a:t>dəyişdirirdi</a:t>
            </a:r>
            <a:endParaRPr lang="en-US" sz="4000" dirty="0"/>
          </a:p>
          <a:p>
            <a:pPr lvl="1">
              <a:buFont typeface="Wingdings" pitchFamily="2" charset="2"/>
              <a:buChar char="ü"/>
            </a:pPr>
            <a:r>
              <a:rPr lang="en-US" sz="4000" dirty="0"/>
              <a:t>B-</a:t>
            </a:r>
            <a:r>
              <a:rPr lang="en-US" sz="4000" dirty="0" err="1"/>
              <a:t>bloker</a:t>
            </a:r>
            <a:r>
              <a:rPr lang="en-US" sz="4000" dirty="0"/>
              <a:t> </a:t>
            </a:r>
            <a:r>
              <a:rPr lang="en-US" sz="4000" dirty="0" err="1"/>
              <a:t>maksimal</a:t>
            </a:r>
            <a:r>
              <a:rPr lang="en-US" sz="4000" dirty="0"/>
              <a:t> </a:t>
            </a:r>
            <a:r>
              <a:rPr lang="en-US" sz="4000" dirty="0" err="1"/>
              <a:t>tolerə</a:t>
            </a:r>
            <a:r>
              <a:rPr lang="en-US" sz="4000" dirty="0"/>
              <a:t> </a:t>
            </a:r>
            <a:r>
              <a:rPr lang="en-US" sz="4000" dirty="0" err="1"/>
              <a:t>edilən</a:t>
            </a:r>
            <a:r>
              <a:rPr lang="en-US" sz="4000" dirty="0"/>
              <a:t> </a:t>
            </a:r>
            <a:r>
              <a:rPr lang="en-US" sz="4000" dirty="0" err="1"/>
              <a:t>doz</a:t>
            </a:r>
            <a:r>
              <a:rPr lang="en-US" sz="4000" dirty="0"/>
              <a:t>, Digoxin </a:t>
            </a:r>
            <a:r>
              <a:rPr lang="en-US" sz="4000" dirty="0" err="1"/>
              <a:t>davam</a:t>
            </a:r>
            <a:r>
              <a:rPr lang="en-US" sz="4000" dirty="0"/>
              <a:t> </a:t>
            </a:r>
            <a:r>
              <a:rPr lang="en-US" sz="4000" dirty="0" err="1"/>
              <a:t>edir</a:t>
            </a:r>
            <a:r>
              <a:rPr lang="en-US" sz="4000" dirty="0"/>
              <a:t>.</a:t>
            </a:r>
          </a:p>
          <a:p>
            <a:pPr lvl="1">
              <a:buFont typeface="Wingdings" pitchFamily="2" charset="2"/>
              <a:buChar char="ü"/>
            </a:pPr>
            <a:endParaRPr lang="en-US" sz="4000" dirty="0"/>
          </a:p>
          <a:p>
            <a:pPr lvl="1">
              <a:buFont typeface="Wingdings" pitchFamily="2" charset="2"/>
              <a:buChar char="ü"/>
            </a:pPr>
            <a:endParaRPr lang="en-US" sz="4000" dirty="0"/>
          </a:p>
          <a:p>
            <a:pPr lvl="1"/>
            <a:r>
              <a:rPr lang="en-US" sz="4000" dirty="0" err="1"/>
              <a:t>Təkrar</a:t>
            </a:r>
            <a:r>
              <a:rPr lang="en-US" sz="4000" dirty="0"/>
              <a:t> </a:t>
            </a:r>
            <a:r>
              <a:rPr lang="en-US" sz="4000" dirty="0" err="1"/>
              <a:t>eyni</a:t>
            </a:r>
            <a:r>
              <a:rPr lang="en-US" sz="4000" dirty="0"/>
              <a:t> </a:t>
            </a:r>
            <a:r>
              <a:rPr lang="en-US" sz="4000" dirty="0" err="1"/>
              <a:t>səbəbli</a:t>
            </a:r>
            <a:r>
              <a:rPr lang="en-US" sz="4000" dirty="0"/>
              <a:t> </a:t>
            </a:r>
            <a:r>
              <a:rPr lang="en-US" sz="4000" dirty="0" err="1"/>
              <a:t>şok</a:t>
            </a:r>
            <a:r>
              <a:rPr lang="en-US" sz="4000" dirty="0"/>
              <a:t>. </a:t>
            </a:r>
            <a:r>
              <a:rPr lang="en-US" sz="4000" dirty="0" err="1"/>
              <a:t>Nə</a:t>
            </a:r>
            <a:r>
              <a:rPr lang="en-US" sz="4000" dirty="0"/>
              <a:t> </a:t>
            </a:r>
            <a:r>
              <a:rPr lang="en-US" sz="4000" dirty="0" err="1"/>
              <a:t>edək</a:t>
            </a:r>
            <a:r>
              <a:rPr lang="en-US" sz="4000" dirty="0"/>
              <a:t>?</a:t>
            </a:r>
          </a:p>
          <a:p>
            <a:pPr lvl="1">
              <a:buFont typeface="Wingdings" pitchFamily="2" charset="2"/>
              <a:buChar char="ü"/>
            </a:pPr>
            <a:endParaRPr lang="en-US" sz="4000" dirty="0"/>
          </a:p>
          <a:p>
            <a:pPr marL="0" indent="0">
              <a:buNone/>
            </a:pPr>
            <a:endParaRPr lang="en-AZ" sz="4400" dirty="0"/>
          </a:p>
          <a:p>
            <a:pPr marL="0" indent="0">
              <a:buNone/>
            </a:pPr>
            <a:endParaRPr lang="en-AZ" sz="4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71323A-E2DF-7053-875D-81FD673D8010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Klinik hal 1</a:t>
            </a:r>
          </a:p>
        </p:txBody>
      </p:sp>
    </p:spTree>
    <p:extLst>
      <p:ext uri="{BB962C8B-B14F-4D97-AF65-F5344CB8AC3E}">
        <p14:creationId xmlns:p14="http://schemas.microsoft.com/office/powerpoint/2010/main" val="82550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9775-0712-D74B-A24E-876A8B5F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43D984-03BD-7080-662B-6872D6964DA1}"/>
              </a:ext>
            </a:extLst>
          </p:cNvPr>
          <p:cNvSpPr/>
          <p:nvPr/>
        </p:nvSpPr>
        <p:spPr>
          <a:xfrm>
            <a:off x="736600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Sürət kontrolunda hədəf nəbz neçədir?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ED372E-700F-4442-1CED-38E9DADC8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738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Z" sz="4400" dirty="0"/>
              <a:t>Digər kardiak patologiyası olmayan xəstə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Aşağı atım fraksiyalı ÜÇ olan xəstə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Qorunmuş atım fraksiyalı ÜÇ olan  xəstə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CRT-li xəstə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QF bağlı KMP olan xəstə</a:t>
            </a:r>
          </a:p>
        </p:txBody>
      </p:sp>
    </p:spTree>
    <p:extLst>
      <p:ext uri="{BB962C8B-B14F-4D97-AF65-F5344CB8AC3E}">
        <p14:creationId xmlns:p14="http://schemas.microsoft.com/office/powerpoint/2010/main" val="3765786890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6EAC-D432-B7A2-53A2-309723CB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4264-3F46-DA2E-22DE-8B96EAE78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11239500" cy="4351338"/>
          </a:xfrm>
        </p:spPr>
        <p:txBody>
          <a:bodyPr>
            <a:normAutofit/>
          </a:bodyPr>
          <a:lstStyle/>
          <a:p>
            <a:r>
              <a:rPr lang="en-AZ" sz="3600" dirty="0"/>
              <a:t>QF zamanı asimptomatik xəstələrdə əksər hallarda istirahət zamanı ortalama nəbzin &lt;110 altına endirilməsi yetərlidir.</a:t>
            </a:r>
          </a:p>
          <a:p>
            <a:r>
              <a:rPr lang="en-AZ" sz="3600" dirty="0"/>
              <a:t>Çıxılmaz hallarda ivabradin düşün.</a:t>
            </a:r>
          </a:p>
          <a:p>
            <a:r>
              <a:rPr lang="en-AZ" sz="3600" dirty="0"/>
              <a:t>Çıxılmaz hal yoxdur.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300ED1-9806-75EA-5456-F7DAD2B32335}"/>
              </a:ext>
            </a:extLst>
          </p:cNvPr>
          <p:cNvSpPr/>
          <p:nvPr/>
        </p:nvSpPr>
        <p:spPr>
          <a:xfrm>
            <a:off x="576942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Take home message</a:t>
            </a:r>
          </a:p>
        </p:txBody>
      </p:sp>
    </p:spTree>
    <p:extLst>
      <p:ext uri="{BB962C8B-B14F-4D97-AF65-F5344CB8AC3E}">
        <p14:creationId xmlns:p14="http://schemas.microsoft.com/office/powerpoint/2010/main" val="4136269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8F4B01-2894-3DD1-D6E0-2D54A1EC6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" y="0"/>
            <a:ext cx="12192000" cy="6871494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53537B-2B3F-28BB-21E0-9B02CF0E687F}"/>
              </a:ext>
            </a:extLst>
          </p:cNvPr>
          <p:cNvSpPr/>
          <p:nvPr/>
        </p:nvSpPr>
        <p:spPr>
          <a:xfrm>
            <a:off x="2540000" y="2743200"/>
            <a:ext cx="10334171" cy="1959429"/>
          </a:xfrm>
          <a:prstGeom prst="roundRect">
            <a:avLst/>
          </a:prstGeom>
          <a:solidFill>
            <a:schemeClr val="accent1">
              <a:alpha val="5037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Z" sz="11500" dirty="0"/>
              <a:t>Təşəkkürlər!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824BEB-57FC-1979-0B43-544B6725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111400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2FDE35-190D-85F9-0F97-A504CA4A6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7742" y="0"/>
            <a:ext cx="5856515" cy="24655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E8840-61AA-C9F2-848A-6A9AAECD2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7" t="4367" r="8941" b="4184"/>
          <a:stretch/>
        </p:blipFill>
        <p:spPr>
          <a:xfrm>
            <a:off x="1712686" y="2465594"/>
            <a:ext cx="9332685" cy="3622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8D2A72-C616-D3AF-9C2F-B7D41D53C381}"/>
              </a:ext>
            </a:extLst>
          </p:cNvPr>
          <p:cNvSpPr txBox="1"/>
          <p:nvPr/>
        </p:nvSpPr>
        <p:spPr>
          <a:xfrm>
            <a:off x="6596742" y="6131098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3600" dirty="0">
                <a:solidFill>
                  <a:srgbClr val="C00000"/>
                </a:solidFill>
              </a:rPr>
              <a:t>&lt; 110 v/d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55F7D-F089-2BCA-6206-6AFA0D7CFA8D}"/>
              </a:ext>
            </a:extLst>
          </p:cNvPr>
          <p:cNvSpPr txBox="1"/>
          <p:nvPr/>
        </p:nvSpPr>
        <p:spPr>
          <a:xfrm>
            <a:off x="3999888" y="6131098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3600" dirty="0">
                <a:solidFill>
                  <a:srgbClr val="C00000"/>
                </a:solidFill>
              </a:rPr>
              <a:t>&lt; 80 v/d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13A2F-C583-22D7-B568-2A905AF7F5D4}"/>
              </a:ext>
            </a:extLst>
          </p:cNvPr>
          <p:cNvSpPr txBox="1"/>
          <p:nvPr/>
        </p:nvSpPr>
        <p:spPr>
          <a:xfrm>
            <a:off x="10061672" y="6131098"/>
            <a:ext cx="1967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3600" dirty="0">
                <a:solidFill>
                  <a:srgbClr val="C00000"/>
                </a:solidFill>
              </a:rPr>
              <a:t>Sakitlikdə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6A36973-8314-E90B-42F2-32AEA03D4551}"/>
              </a:ext>
            </a:extLst>
          </p:cNvPr>
          <p:cNvCxnSpPr/>
          <p:nvPr/>
        </p:nvCxnSpPr>
        <p:spPr>
          <a:xfrm flipH="1">
            <a:off x="9024257" y="6454263"/>
            <a:ext cx="7874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91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B95E39-1338-2366-D728-DA6AA4821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07" r="8358"/>
          <a:stretch/>
        </p:blipFill>
        <p:spPr>
          <a:xfrm>
            <a:off x="3706584" y="772885"/>
            <a:ext cx="8485415" cy="56569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18F54-BAD6-1BCB-79C4-04D1477D08E2}"/>
              </a:ext>
            </a:extLst>
          </p:cNvPr>
          <p:cNvSpPr txBox="1"/>
          <p:nvPr/>
        </p:nvSpPr>
        <p:spPr>
          <a:xfrm>
            <a:off x="260993" y="772885"/>
            <a:ext cx="3817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Z" sz="2800" dirty="0"/>
              <a:t>İlkin sonlanım:</a:t>
            </a:r>
          </a:p>
          <a:p>
            <a:pPr algn="ctr"/>
            <a:r>
              <a:rPr lang="en-AZ" sz="2800" dirty="0"/>
              <a:t>KV hadisələr və mortallıq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E979F-E739-91B3-58E6-7363EF99F551}"/>
              </a:ext>
            </a:extLst>
          </p:cNvPr>
          <p:cNvSpPr txBox="1"/>
          <p:nvPr/>
        </p:nvSpPr>
        <p:spPr>
          <a:xfrm>
            <a:off x="713457" y="2981850"/>
            <a:ext cx="2993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Z" sz="9600" dirty="0">
                <a:solidFill>
                  <a:srgbClr val="C00000"/>
                </a:solidFill>
              </a:rPr>
              <a:t>P=0.5</a:t>
            </a:r>
          </a:p>
        </p:txBody>
      </p:sp>
    </p:spTree>
    <p:extLst>
      <p:ext uri="{BB962C8B-B14F-4D97-AF65-F5344CB8AC3E}">
        <p14:creationId xmlns:p14="http://schemas.microsoft.com/office/powerpoint/2010/main" val="14200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FAD42-1265-0CA2-8F0D-E39FA6AA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553D6-2F67-4ACD-D122-CDC2D56CF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D498DEC-8B48-1912-0DDD-F12DA7B1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3330"/>
            <a:ext cx="12241244" cy="389592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F36E94-3920-CA84-208F-0EAD6F2EE003}"/>
              </a:ext>
            </a:extLst>
          </p:cNvPr>
          <p:cNvSpPr/>
          <p:nvPr/>
        </p:nvSpPr>
        <p:spPr>
          <a:xfrm>
            <a:off x="736600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Rəhbər tövsiyyə bizə nə deyir?</a:t>
            </a:r>
          </a:p>
        </p:txBody>
      </p:sp>
    </p:spTree>
    <p:extLst>
      <p:ext uri="{BB962C8B-B14F-4D97-AF65-F5344CB8AC3E}">
        <p14:creationId xmlns:p14="http://schemas.microsoft.com/office/powerpoint/2010/main" val="224590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D9775-0712-D74B-A24E-876A8B5F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43D984-03BD-7080-662B-6872D6964DA1}"/>
              </a:ext>
            </a:extLst>
          </p:cNvPr>
          <p:cNvSpPr/>
          <p:nvPr/>
        </p:nvSpPr>
        <p:spPr>
          <a:xfrm>
            <a:off x="736600" y="365125"/>
            <a:ext cx="11836400" cy="119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Z" sz="4800" dirty="0"/>
              <a:t>Yüksək ortalama nəbz bizə nə verir?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ED372E-700F-4442-1CED-38E9DADC8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1738"/>
            <a:ext cx="12050486" cy="5300890"/>
          </a:xfrm>
          <a:prstGeom prst="roundRect">
            <a:avLst>
              <a:gd name="adj" fmla="val 77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Z" sz="4400" dirty="0"/>
              <a:t>Hədəfə çatmaq daha rahatdır.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Dərman dozu düşükdür.</a:t>
            </a:r>
          </a:p>
          <a:p>
            <a:pPr marL="514350" indent="-514350">
              <a:buFont typeface="+mj-lt"/>
              <a:buAutoNum type="arabicPeriod"/>
            </a:pPr>
            <a:r>
              <a:rPr lang="en-AZ" sz="4400" dirty="0"/>
              <a:t>Maaliyyət düşükdür.</a:t>
            </a:r>
          </a:p>
        </p:txBody>
      </p:sp>
    </p:spTree>
    <p:extLst>
      <p:ext uri="{BB962C8B-B14F-4D97-AF65-F5344CB8AC3E}">
        <p14:creationId xmlns:p14="http://schemas.microsoft.com/office/powerpoint/2010/main" val="136284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181F-AF3C-AC32-B145-EB20EF15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Z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D4DC88-5EF2-CA6F-2425-CE4CB3E4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58319"/>
            <a:ext cx="12192000" cy="2935666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823AEF8-3347-B725-6458-B8D0D0848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34" y="0"/>
            <a:ext cx="6397132" cy="26931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E747FD-1036-8DA7-ACD8-A26EA3399197}"/>
              </a:ext>
            </a:extLst>
          </p:cNvPr>
          <p:cNvSpPr/>
          <p:nvPr/>
        </p:nvSpPr>
        <p:spPr>
          <a:xfrm>
            <a:off x="0" y="5410200"/>
            <a:ext cx="12192000" cy="5837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Z"/>
          </a:p>
        </p:txBody>
      </p:sp>
    </p:spTree>
    <p:extLst>
      <p:ext uri="{BB962C8B-B14F-4D97-AF65-F5344CB8AC3E}">
        <p14:creationId xmlns:p14="http://schemas.microsoft.com/office/powerpoint/2010/main" val="37822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597</Words>
  <Application>Microsoft Macintosh PowerPoint</Application>
  <PresentationFormat>Widescreen</PresentationFormat>
  <Paragraphs>140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 Unicode MS</vt:lpstr>
      <vt:lpstr>Arial</vt:lpstr>
      <vt:lpstr>Calibri</vt:lpstr>
      <vt:lpstr>Calibri Light</vt:lpstr>
      <vt:lpstr>Wingdings</vt:lpstr>
      <vt:lpstr>Office Theme</vt:lpstr>
      <vt:lpstr>Qulaqcıqların fibrilyasiyası zamanı sürət kontrolu</vt:lpstr>
      <vt:lpstr>PowerPoint Presentation</vt:lpstr>
      <vt:lpstr>Qulaqcıq fibrilyasiyalı xəstədə nəbz hədəfi neçə olmalıdır?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Maqnezium sulfat</vt:lpstr>
      <vt:lpstr>Ivabradin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Simptomatik ÜÇ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Emin Karimli</dc:creator>
  <cp:lastModifiedBy>Emin Karimli</cp:lastModifiedBy>
  <cp:revision>51</cp:revision>
  <dcterms:created xsi:type="dcterms:W3CDTF">2022-09-04T07:23:22Z</dcterms:created>
  <dcterms:modified xsi:type="dcterms:W3CDTF">2022-09-24T07:16:05Z</dcterms:modified>
</cp:coreProperties>
</file>